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4"/>
  </p:notesMasterIdLst>
  <p:sldIdLst>
    <p:sldId id="259" r:id="rId2"/>
    <p:sldId id="260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53"/>
    <a:srgbClr val="E9E8EF"/>
    <a:srgbClr val="FFD347"/>
    <a:srgbClr val="D60000"/>
    <a:srgbClr val="4A8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2" d="100"/>
          <a:sy n="42" d="100"/>
        </p:scale>
        <p:origin x="259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E0897-623B-4867-864C-B7335B5C3424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3B3A6-3BB5-4075-B9EE-0CE03ACC86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77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APA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>
            <a:extLst>
              <a:ext uri="{FF2B5EF4-FFF2-40B4-BE49-F238E27FC236}">
                <a16:creationId xmlns:a16="http://schemas.microsoft.com/office/drawing/2014/main" id="{37241FC1-D4AE-9B8E-8440-86F8B7DF743F}"/>
              </a:ext>
            </a:extLst>
          </p:cNvPr>
          <p:cNvSpPr/>
          <p:nvPr userDrawn="1"/>
        </p:nvSpPr>
        <p:spPr>
          <a:xfrm>
            <a:off x="0" y="1"/>
            <a:ext cx="9601200" cy="1016585"/>
          </a:xfrm>
          <a:custGeom>
            <a:avLst/>
            <a:gdLst>
              <a:gd name="connsiteX0" fmla="*/ 6008104 w 9601200"/>
              <a:gd name="connsiteY0" fmla="*/ 0 h 1016585"/>
              <a:gd name="connsiteX1" fmla="*/ 9601200 w 9601200"/>
              <a:gd name="connsiteY1" fmla="*/ 0 h 1016585"/>
              <a:gd name="connsiteX2" fmla="*/ 9601200 w 9601200"/>
              <a:gd name="connsiteY2" fmla="*/ 967853 h 1016585"/>
              <a:gd name="connsiteX3" fmla="*/ 9393461 w 9601200"/>
              <a:gd name="connsiteY3" fmla="*/ 995679 h 1016585"/>
              <a:gd name="connsiteX4" fmla="*/ 6016331 w 9601200"/>
              <a:gd name="connsiteY4" fmla="*/ 4048 h 1016585"/>
              <a:gd name="connsiteX5" fmla="*/ 0 w 9601200"/>
              <a:gd name="connsiteY5" fmla="*/ 0 h 1016585"/>
              <a:gd name="connsiteX6" fmla="*/ 1499024 w 9601200"/>
              <a:gd name="connsiteY6" fmla="*/ 0 h 1016585"/>
              <a:gd name="connsiteX7" fmla="*/ 1193154 w 9601200"/>
              <a:gd name="connsiteY7" fmla="*/ 101516 h 1016585"/>
              <a:gd name="connsiteX8" fmla="*/ 5327 w 9601200"/>
              <a:gd name="connsiteY8" fmla="*/ 870243 h 1016585"/>
              <a:gd name="connsiteX9" fmla="*/ 0 w 9601200"/>
              <a:gd name="connsiteY9" fmla="*/ 876827 h 1016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200" h="1016585">
                <a:moveTo>
                  <a:pt x="6008104" y="0"/>
                </a:moveTo>
                <a:lnTo>
                  <a:pt x="9601200" y="0"/>
                </a:lnTo>
                <a:lnTo>
                  <a:pt x="9601200" y="967853"/>
                </a:lnTo>
                <a:lnTo>
                  <a:pt x="9393461" y="995679"/>
                </a:lnTo>
                <a:cubicBezTo>
                  <a:pt x="7955725" y="1144325"/>
                  <a:pt x="6915908" y="467499"/>
                  <a:pt x="6016331" y="4048"/>
                </a:cubicBezTo>
                <a:close/>
                <a:moveTo>
                  <a:pt x="0" y="0"/>
                </a:moveTo>
                <a:lnTo>
                  <a:pt x="1499024" y="0"/>
                </a:lnTo>
                <a:lnTo>
                  <a:pt x="1193154" y="101516"/>
                </a:lnTo>
                <a:cubicBezTo>
                  <a:pt x="765065" y="257190"/>
                  <a:pt x="353565" y="473110"/>
                  <a:pt x="5327" y="870243"/>
                </a:cubicBezTo>
                <a:lnTo>
                  <a:pt x="0" y="876827"/>
                </a:ln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70" y="254640"/>
            <a:ext cx="1054535" cy="45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1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FINAL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vre: Forma 5">
            <a:extLst>
              <a:ext uri="{FF2B5EF4-FFF2-40B4-BE49-F238E27FC236}">
                <a16:creationId xmlns:a16="http://schemas.microsoft.com/office/drawing/2014/main" id="{CCA221DB-1426-A797-F73A-6D89E8694358}"/>
              </a:ext>
            </a:extLst>
          </p:cNvPr>
          <p:cNvSpPr/>
          <p:nvPr userDrawn="1"/>
        </p:nvSpPr>
        <p:spPr>
          <a:xfrm>
            <a:off x="0" y="12273280"/>
            <a:ext cx="9601200" cy="528320"/>
          </a:xfrm>
          <a:custGeom>
            <a:avLst/>
            <a:gdLst>
              <a:gd name="connsiteX0" fmla="*/ 294638 w 9601200"/>
              <a:gd name="connsiteY0" fmla="*/ 0 h 571412"/>
              <a:gd name="connsiteX1" fmla="*/ 9306562 w 9601200"/>
              <a:gd name="connsiteY1" fmla="*/ 0 h 571412"/>
              <a:gd name="connsiteX2" fmla="*/ 9601200 w 9601200"/>
              <a:gd name="connsiteY2" fmla="*/ 294638 h 571412"/>
              <a:gd name="connsiteX3" fmla="*/ 9601200 w 9601200"/>
              <a:gd name="connsiteY3" fmla="*/ 571412 h 571412"/>
              <a:gd name="connsiteX4" fmla="*/ 0 w 9601200"/>
              <a:gd name="connsiteY4" fmla="*/ 571412 h 571412"/>
              <a:gd name="connsiteX5" fmla="*/ 0 w 9601200"/>
              <a:gd name="connsiteY5" fmla="*/ 294638 h 571412"/>
              <a:gd name="connsiteX6" fmla="*/ 294638 w 9601200"/>
              <a:gd name="connsiteY6" fmla="*/ 0 h 5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01200" h="571412">
                <a:moveTo>
                  <a:pt x="294638" y="0"/>
                </a:moveTo>
                <a:lnTo>
                  <a:pt x="9306562" y="0"/>
                </a:lnTo>
                <a:cubicBezTo>
                  <a:pt x="9469286" y="0"/>
                  <a:pt x="9601200" y="131914"/>
                  <a:pt x="9601200" y="294638"/>
                </a:cubicBezTo>
                <a:lnTo>
                  <a:pt x="9601200" y="571412"/>
                </a:lnTo>
                <a:lnTo>
                  <a:pt x="0" y="571412"/>
                </a:lnTo>
                <a:lnTo>
                  <a:pt x="0" y="294638"/>
                </a:lnTo>
                <a:cubicBezTo>
                  <a:pt x="0" y="131914"/>
                  <a:pt x="131914" y="0"/>
                  <a:pt x="294638" y="0"/>
                </a:cubicBez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dirty="0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956" y="12395165"/>
            <a:ext cx="617394" cy="2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03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ORPO">
    <p:bg>
      <p:bgPr>
        <a:blipFill dpi="0" rotWithShape="1">
          <a:blip r:embed="rId2">
            <a:alphaModFix amt="88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10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21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 descr="Aviso com preenchimento sólido">
            <a:extLst>
              <a:ext uri="{FF2B5EF4-FFF2-40B4-BE49-F238E27FC236}">
                <a16:creationId xmlns:a16="http://schemas.microsoft.com/office/drawing/2014/main" id="{B6FF8CBD-2396-96F4-6D71-679556CB84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2947" y="576196"/>
            <a:ext cx="1553869" cy="155386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26A5564-C1A5-B508-501F-CE8DDFFE89E0}"/>
              </a:ext>
            </a:extLst>
          </p:cNvPr>
          <p:cNvSpPr txBox="1"/>
          <p:nvPr/>
        </p:nvSpPr>
        <p:spPr>
          <a:xfrm>
            <a:off x="1809701" y="915376"/>
            <a:ext cx="341754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900" dirty="0">
                <a:solidFill>
                  <a:srgbClr val="4A867A"/>
                </a:solidFill>
                <a:latin typeface="Montserrat Bold" panose="00000800000000000000" pitchFamily="2" charset="0"/>
              </a:rPr>
              <a:t>Alerta ONA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B8FA7F-7511-8383-10A4-8EA8BC2E8F3A}"/>
              </a:ext>
            </a:extLst>
          </p:cNvPr>
          <p:cNvSpPr txBox="1"/>
          <p:nvPr/>
        </p:nvSpPr>
        <p:spPr>
          <a:xfrm>
            <a:off x="2000201" y="1433303"/>
            <a:ext cx="506346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>
                <a:solidFill>
                  <a:schemeClr val="bg1">
                    <a:lumMod val="50000"/>
                  </a:schemeClr>
                </a:solidFill>
                <a:latin typeface="Montserrat SemiBold" panose="00000700000000000000" pitchFamily="2" charset="0"/>
              </a:rPr>
              <a:t>PROJETO EVENTOS ADVERSOS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8D6224BD-E56E-E71B-BE27-F8673A5D1C7D}"/>
              </a:ext>
            </a:extLst>
          </p:cNvPr>
          <p:cNvSpPr/>
          <p:nvPr/>
        </p:nvSpPr>
        <p:spPr>
          <a:xfrm>
            <a:off x="-910397" y="2762218"/>
            <a:ext cx="2853497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5DEACBF-38D1-8067-B3E7-0D22D42D9F44}"/>
              </a:ext>
            </a:extLst>
          </p:cNvPr>
          <p:cNvSpPr txBox="1"/>
          <p:nvPr/>
        </p:nvSpPr>
        <p:spPr>
          <a:xfrm>
            <a:off x="1099594" y="2727980"/>
            <a:ext cx="912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Caso</a:t>
            </a:r>
            <a:r>
              <a:rPr lang="pt-BR" dirty="0">
                <a:solidFill>
                  <a:schemeClr val="bg1"/>
                </a:solidFill>
                <a:latin typeface="Montserrat SemiBold" panose="00000700000000000000" pitchFamily="2" charset="0"/>
              </a:rPr>
              <a:t>: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0ECF597C-95D7-0C9C-DF1F-1D8A4159A270}"/>
              </a:ext>
            </a:extLst>
          </p:cNvPr>
          <p:cNvSpPr/>
          <p:nvPr/>
        </p:nvSpPr>
        <p:spPr>
          <a:xfrm>
            <a:off x="572947" y="3344378"/>
            <a:ext cx="8501605" cy="1611449"/>
          </a:xfrm>
          <a:prstGeom prst="roundRect">
            <a:avLst>
              <a:gd name="adj" fmla="val 12766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Paciente deu entrada na instituição com quadro clínico de dengue tipo B, sintomas há 6 dias. Evolui com piora dos sintomas, que não foram considerados para reavaliação do caso e mudança na conduta de manejo clínico da dengue de acordo com o protocolo do Ministério da saúde. Quando identificado gravidade do caso, paciente, já com sintomas bem evoluídos, foi transferido para UTI Adulta, reclassificado para dengue tipo C e iniciado protocolo de expansão volêmica, mas sem evidências de acompanhamento seriado de exames laboratoriais e sinais vitais para condução do caso. Após internação em UTI paciente evolui para óbito em menos de 24h.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5D63DC8-6779-1F65-3310-4A24397B9042}"/>
              </a:ext>
            </a:extLst>
          </p:cNvPr>
          <p:cNvSpPr/>
          <p:nvPr/>
        </p:nvSpPr>
        <p:spPr>
          <a:xfrm>
            <a:off x="572947" y="5957073"/>
            <a:ext cx="8501605" cy="1329390"/>
          </a:xfrm>
          <a:prstGeom prst="roundRect">
            <a:avLst>
              <a:gd name="adj" fmla="val 11647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clínicos: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diretamente ao atendimento assistencial ao paciente;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institucionais: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às políticas, diretrizes e protocolos implementados pela organização.</a:t>
            </a:r>
          </a:p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de qualidade e segurança do paciente: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 análise e melhoria contínua dos serviços para prevenir falhas e aumentar a segurança do paciente.</a:t>
            </a: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92B59E56-A9E3-453B-DBA9-1E9864A5AB3E}"/>
              </a:ext>
            </a:extLst>
          </p:cNvPr>
          <p:cNvSpPr/>
          <p:nvPr/>
        </p:nvSpPr>
        <p:spPr>
          <a:xfrm>
            <a:off x="572947" y="8376896"/>
            <a:ext cx="8501605" cy="3479824"/>
          </a:xfrm>
          <a:prstGeom prst="roundRect">
            <a:avLst>
              <a:gd name="adj" fmla="val 7061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Realizar a estratificação de risco conforme o Protocolo do Ministério da Saúde, classificando corretamente os casos de dengue. Sintomas como dor abdominal intensa, vômitos persistentes, sangramentos e queda do hematócrito indicam gravidade e exigem mudança imediata na conduta.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Realizar exames laboratoriais seriados, incluindo hemograma, hematócrito, plaquetas, função renal e hepática, para detecção precoce de agravamento.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Monitorar sistematicamente os sinais vitais, como pressão arterial, frequência cardíaca, perfusão periférica e débito urinário.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Implementar checklists e protocolos institucionais para garantir um monitoramento adequado.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Seguir rigorosamente as recomendações para cada classificação de dengue:</a:t>
            </a:r>
          </a:p>
          <a:p>
            <a:pPr lvl="1"/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Dengue B: Hidratação oral supervisionada, com reavaliação periódica.</a:t>
            </a:r>
          </a:p>
          <a:p>
            <a:pPr lvl="1"/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Dengue C: Expansão volêmica imediata, monitoramento contínuo e exames seriados.</a:t>
            </a:r>
          </a:p>
          <a:p>
            <a:pPr lvl="1"/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Dengue D: Atendimento em unidade de terapia intensiva, suporte avançado e vigilância rigorosa.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Ajustar a conduta conforme a evolução clínica, evitando subestimar sinais de alerta.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Internar precocemente pacientes com sinais de gravidade para evitar descompensações críticas.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Transferir para unidade de terapia intensiva sempre que houver risco de choque hipovolêmico ou falência orgânica.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Estabelecer uma comunicação eficaz entre equipes para facilitar a tomada de decisão rápida e segura.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Oferecer treinamentos regulares para a equipe sobre o manejo da dengue e sinais de alerta.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507BD92-2E3F-943F-50BE-224EA5A5420A}"/>
              </a:ext>
            </a:extLst>
          </p:cNvPr>
          <p:cNvSpPr/>
          <p:nvPr/>
        </p:nvSpPr>
        <p:spPr>
          <a:xfrm>
            <a:off x="-910398" y="5357214"/>
            <a:ext cx="46899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99882F-3B7D-959F-A1E8-55CD4A8ADF87}"/>
              </a:ext>
            </a:extLst>
          </p:cNvPr>
          <p:cNvSpPr txBox="1"/>
          <p:nvPr/>
        </p:nvSpPr>
        <p:spPr>
          <a:xfrm>
            <a:off x="1099594" y="5346008"/>
            <a:ext cx="29237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Processos envolvidos: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517F281B-3780-4D2E-396C-90E6AB64076D}"/>
              </a:ext>
            </a:extLst>
          </p:cNvPr>
          <p:cNvSpPr/>
          <p:nvPr/>
        </p:nvSpPr>
        <p:spPr>
          <a:xfrm>
            <a:off x="-910398" y="7781314"/>
            <a:ext cx="51674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B31339E-ECC4-E42F-042A-C104FDC794DC}"/>
              </a:ext>
            </a:extLst>
          </p:cNvPr>
          <p:cNvSpPr txBox="1"/>
          <p:nvPr/>
        </p:nvSpPr>
        <p:spPr>
          <a:xfrm>
            <a:off x="1099594" y="7775112"/>
            <a:ext cx="38229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Alertas / Recomendações: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3A694BF6-A1F8-C56C-C592-8147B971709F}"/>
              </a:ext>
            </a:extLst>
          </p:cNvPr>
          <p:cNvSpPr/>
          <p:nvPr/>
        </p:nvSpPr>
        <p:spPr>
          <a:xfrm>
            <a:off x="72582" y="11974246"/>
            <a:ext cx="9429558" cy="697814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A dengue pode evoluir rapidamente para formas graves. </a:t>
            </a:r>
            <a:r>
              <a:rPr lang="pt-BR" b="1"/>
              <a:t>O monitoramento contínuo e a conduta correta são fundamentais para salvar vidas.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771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051F652-0102-9B54-6ACF-D6D52D952AA0}"/>
              </a:ext>
            </a:extLst>
          </p:cNvPr>
          <p:cNvSpPr/>
          <p:nvPr/>
        </p:nvSpPr>
        <p:spPr>
          <a:xfrm>
            <a:off x="572947" y="933680"/>
            <a:ext cx="8501605" cy="235054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Falta de reavaliação contínua do paciente.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Atraso na identificação da gravidade do caso.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Não realização de exames laboratoriais seriados.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insuficiente dos sinais vitais.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Início tardio da expansão volêmica.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Deficiência na adesão aos protocolos clínicos.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Falta de padronização no fluxo de atendimento.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Deficiência na comunicação entre profissionais.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Baixa percepção de risco pela equipe assistencial.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Falta de um sistema de detecção precoce de deterioração clínica.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auditoria e análise de casos semelhantes.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4B5C8094-6E16-6B61-502F-0EA689B4BD80}"/>
              </a:ext>
            </a:extLst>
          </p:cNvPr>
          <p:cNvSpPr/>
          <p:nvPr/>
        </p:nvSpPr>
        <p:spPr>
          <a:xfrm>
            <a:off x="-910398" y="338098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318BD25-E1B9-91BE-7FFF-B708599F6702}"/>
              </a:ext>
            </a:extLst>
          </p:cNvPr>
          <p:cNvSpPr txBox="1"/>
          <p:nvPr/>
        </p:nvSpPr>
        <p:spPr>
          <a:xfrm>
            <a:off x="1099594" y="331896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Causas identificadas: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55DE71B-BABB-0708-DC7C-67706FC9481D}"/>
              </a:ext>
            </a:extLst>
          </p:cNvPr>
          <p:cNvSpPr/>
          <p:nvPr/>
        </p:nvSpPr>
        <p:spPr>
          <a:xfrm>
            <a:off x="572947" y="5137172"/>
            <a:ext cx="8501605" cy="2597443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numCol="2" spcCol="1008000" rtlCol="0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contínuo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dos sinais de alerta e deterioração clínica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clínicos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de riscos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de segurança do paciente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da satisfação/ manifestação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Plano de alta multidisciplinar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Treinamento e capacitação da Equipe.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de eficácia das ações/ treinamentos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e análise de resultados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Notificação e tratativa de eventos adversos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efetiva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Suporte técnico as equipes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Planejamento terapêutico individualizado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Fluxos e critérios para alta ou transferência externa de pacientes/clientes.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AC74F9DD-06B0-8432-7B56-324AD04ADAB5}"/>
              </a:ext>
            </a:extLst>
          </p:cNvPr>
          <p:cNvSpPr/>
          <p:nvPr/>
        </p:nvSpPr>
        <p:spPr>
          <a:xfrm>
            <a:off x="-910398" y="3940581"/>
            <a:ext cx="86142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F14CE4B-A647-0B77-FCFF-751C52CF0C2F}"/>
              </a:ext>
            </a:extLst>
          </p:cNvPr>
          <p:cNvSpPr txBox="1"/>
          <p:nvPr/>
        </p:nvSpPr>
        <p:spPr>
          <a:xfrm>
            <a:off x="1099594" y="3934379"/>
            <a:ext cx="75186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Correlação com os padrões/requisitos dos Manuais ONA: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52FCF7C-26BD-E245-75F5-21A1EB9B1484}"/>
              </a:ext>
            </a:extLst>
          </p:cNvPr>
          <p:cNvSpPr txBox="1"/>
          <p:nvPr/>
        </p:nvSpPr>
        <p:spPr>
          <a:xfrm>
            <a:off x="1041287" y="4543765"/>
            <a:ext cx="751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4A867A"/>
                </a:solidFill>
                <a:latin typeface="Montserrat SemiBold" panose="00000700000000000000" pitchFamily="2" charset="0"/>
              </a:rPr>
              <a:t>Ao implementar de forma efetiva os padrões e requisitos da ONA, é possível prevenir eventos adversos e agravos na saúde, como por exemplo: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525E5266-2AE4-9E6A-4848-8ACEF4BF846A}"/>
              </a:ext>
            </a:extLst>
          </p:cNvPr>
          <p:cNvSpPr/>
          <p:nvPr/>
        </p:nvSpPr>
        <p:spPr>
          <a:xfrm>
            <a:off x="572947" y="8421064"/>
            <a:ext cx="8501605" cy="2467916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Implementar reavaliação clínica obrigatória para casos suspeitos de agravamento.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Monitorar continuamente sinais vitais e exames laboratoriais seriados.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Antecipar a decisão de internação em casos suspeitos de agravamento.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Reforçar a adesão aos protocolos clínicos.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Fortalecer a comunicação entre equipes assistenciais.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Realizar auditorias e monitoramento de eventos adversos.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Capacitar continuamente as equipes assistenciais.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Implementar um sistema de alerta precoce para deterioração clínica.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Desenvolver um checklist de segurança para manejo da dengue.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Fomentar a cultura de segurança e aprendizado com eventos adversos.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CB37A66E-ACCE-5F97-855C-9C7E4A9C46BB}"/>
              </a:ext>
            </a:extLst>
          </p:cNvPr>
          <p:cNvSpPr/>
          <p:nvPr/>
        </p:nvSpPr>
        <p:spPr>
          <a:xfrm>
            <a:off x="-910398" y="7825482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B94F5CF-331D-4AB4-C67B-28D915C31DF7}"/>
              </a:ext>
            </a:extLst>
          </p:cNvPr>
          <p:cNvSpPr txBox="1"/>
          <p:nvPr/>
        </p:nvSpPr>
        <p:spPr>
          <a:xfrm>
            <a:off x="1099594" y="7819280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Melhorias propostas:</a:t>
            </a:r>
          </a:p>
        </p:txBody>
      </p:sp>
    </p:spTree>
    <p:extLst>
      <p:ext uri="{BB962C8B-B14F-4D97-AF65-F5344CB8AC3E}">
        <p14:creationId xmlns:p14="http://schemas.microsoft.com/office/powerpoint/2010/main" val="912648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1793</TotalTime>
  <Words>722</Words>
  <Application>Microsoft Office PowerPoint</Application>
  <PresentationFormat>Papel A3 (297 x 420 mm)</PresentationFormat>
  <Paragraphs>63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Arial</vt:lpstr>
      <vt:lpstr>Montserrat Bold</vt:lpstr>
      <vt:lpstr>Montserrat SemiBold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Keroline Lima</dc:creator>
  <cp:lastModifiedBy>Camila Deister</cp:lastModifiedBy>
  <cp:revision>16</cp:revision>
  <dcterms:created xsi:type="dcterms:W3CDTF">2025-05-27T14:26:59Z</dcterms:created>
  <dcterms:modified xsi:type="dcterms:W3CDTF">2025-07-09T21:00:06Z</dcterms:modified>
</cp:coreProperties>
</file>